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  <p:sldId id="262" r:id="rId3"/>
    <p:sldId id="257" r:id="rId4"/>
    <p:sldId id="258" r:id="rId5"/>
    <p:sldId id="261" r:id="rId6"/>
    <p:sldId id="263" r:id="rId7"/>
    <p:sldId id="264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0575"/>
    <a:srgbClr val="7F0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34" autoAdjust="0"/>
    <p:restoredTop sz="94727" autoAdjust="0"/>
  </p:normalViewPr>
  <p:slideViewPr>
    <p:cSldViewPr>
      <p:cViewPr varScale="1">
        <p:scale>
          <a:sx n="57" d="100"/>
          <a:sy n="57" d="100"/>
        </p:scale>
        <p:origin x="-9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10045" y="260648"/>
            <a:ext cx="184730" cy="169277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2000" b="1" cap="all" dirty="0" smtClean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cap="all" dirty="0" smtClean="0">
              <a:ln w="0"/>
              <a:solidFill>
                <a:srgbClr val="7F032F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sz="2800" b="1" cap="all" dirty="0" smtClean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404664"/>
            <a:ext cx="4637093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Герасимова 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Александра Аркадьевна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учитель 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родного языка и литературы </a:t>
            </a:r>
          </a:p>
          <a:p>
            <a:pPr algn="ctr"/>
            <a:endParaRPr lang="ru-RU" sz="2800" b="1" cap="none" spc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МБОУ «Алексеевская ООШ»</a:t>
            </a:r>
          </a:p>
          <a:p>
            <a:pPr algn="ctr"/>
            <a:r>
              <a:rPr lang="ru-RU" sz="28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Бавлинского</a:t>
            </a:r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муниципального 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Района Республики </a:t>
            </a:r>
            <a:r>
              <a:rPr lang="ru-RU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атарстан</a:t>
            </a:r>
            <a:endParaRPr lang="ru-RU" sz="2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1026" name="Picture 2" descr="C:\Users\асус1\Desktop\CAM012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052736"/>
            <a:ext cx="2976512" cy="4608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6" name="Group 14"/>
          <p:cNvGrpSpPr>
            <a:grpSpLocks/>
          </p:cNvGrpSpPr>
          <p:nvPr/>
        </p:nvGrpSpPr>
        <p:grpSpPr bwMode="auto">
          <a:xfrm rot="5400000">
            <a:off x="-3079866" y="3096493"/>
            <a:ext cx="6858000" cy="663576"/>
            <a:chOff x="839" y="3521"/>
            <a:chExt cx="3288" cy="323"/>
          </a:xfrm>
        </p:grpSpPr>
        <p:pic>
          <p:nvPicPr>
            <p:cNvPr id="7" name="Picture 15" descr="ЧувОрн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39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6" descr="ЧувОрн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472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>
            <a:grpSpLocks/>
          </p:cNvGrpSpPr>
          <p:nvPr/>
        </p:nvGrpSpPr>
        <p:grpSpPr bwMode="auto">
          <a:xfrm rot="5400000">
            <a:off x="-3079866" y="3096493"/>
            <a:ext cx="6858000" cy="663576"/>
            <a:chOff x="839" y="3521"/>
            <a:chExt cx="3288" cy="323"/>
          </a:xfrm>
        </p:grpSpPr>
        <p:pic>
          <p:nvPicPr>
            <p:cNvPr id="3" name="Picture 15" descr="ЧувОрн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39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16" descr="ЧувОрн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472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411760" y="1484784"/>
            <a:ext cx="7982826" cy="823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548681"/>
            <a:ext cx="7344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«Учителя, которым дети обязаны воспитанием,</a:t>
            </a:r>
          </a:p>
          <a:p>
            <a:pPr algn="r"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почтеннее, чем родители: одни дарят нам только</a:t>
            </a:r>
          </a:p>
          <a:p>
            <a:pPr algn="r"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жизнь, а другие – добрую жизнь»</a:t>
            </a:r>
          </a:p>
          <a:p>
            <a:pPr algn="r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Аристотель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0" name="Picture 2" descr="C:\Users\Александра\Desktop\мастер класс\т с\CAM012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4064940"/>
            <a:ext cx="4392488" cy="253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лександра\Desktop\мастер класс\т с\CAM012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2204865"/>
            <a:ext cx="3744415" cy="224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836712"/>
            <a:ext cx="7200800" cy="925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3200" dirty="0" smtClean="0">
                <a:solidFill>
                  <a:srgbClr val="C00000"/>
                </a:solidFill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 rot="5400000">
            <a:off x="-3079866" y="3096493"/>
            <a:ext cx="6858000" cy="663576"/>
            <a:chOff x="839" y="3521"/>
            <a:chExt cx="3288" cy="323"/>
          </a:xfrm>
        </p:grpSpPr>
        <p:pic>
          <p:nvPicPr>
            <p:cNvPr id="4" name="Picture 15" descr="ЧувОрн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39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6" descr="ЧувОрн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472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Прямоугольник 5"/>
          <p:cNvSpPr/>
          <p:nvPr/>
        </p:nvSpPr>
        <p:spPr>
          <a:xfrm>
            <a:off x="5148064" y="1124745"/>
            <a:ext cx="37444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Calibri"/>
                <a:ea typeface="Calibri"/>
                <a:cs typeface="Times New Roman"/>
              </a:rPr>
              <a:t>Легко я живу,</a:t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r>
              <a:rPr lang="ru-RU" sz="2800" dirty="0">
                <a:latin typeface="Calibri"/>
                <a:ea typeface="Calibri"/>
                <a:cs typeface="Times New Roman"/>
              </a:rPr>
              <a:t>Работу люблю.</a:t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r>
              <a:rPr lang="ru-RU" sz="2800" dirty="0">
                <a:latin typeface="Calibri"/>
                <a:ea typeface="Calibri"/>
                <a:cs typeface="Times New Roman"/>
              </a:rPr>
              <a:t>Детей обожаю,</a:t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r>
              <a:rPr lang="ru-RU" sz="2800" dirty="0">
                <a:latin typeface="Calibri"/>
                <a:ea typeface="Calibri"/>
                <a:cs typeface="Times New Roman"/>
              </a:rPr>
              <a:t>Уроки даю.</a:t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r>
              <a:rPr lang="ru-RU" sz="2800" dirty="0">
                <a:latin typeface="Calibri"/>
                <a:ea typeface="Calibri"/>
                <a:cs typeface="Times New Roman"/>
              </a:rPr>
              <a:t>Любить родной край,</a:t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r>
              <a:rPr lang="ru-RU" sz="2800" dirty="0">
                <a:latin typeface="Calibri"/>
                <a:ea typeface="Calibri"/>
                <a:cs typeface="Times New Roman"/>
              </a:rPr>
              <a:t>Любить свою речь,</a:t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r>
              <a:rPr lang="ru-RU" sz="2800" dirty="0">
                <a:latin typeface="Calibri"/>
                <a:ea typeface="Calibri"/>
                <a:cs typeface="Times New Roman"/>
              </a:rPr>
              <a:t>Мать боготворить</a:t>
            </a:r>
            <a:r>
              <a:rPr lang="ru-RU" sz="2800" dirty="0" smtClean="0">
                <a:latin typeface="Calibri"/>
                <a:ea typeface="Calibri"/>
                <a:cs typeface="Times New Roman"/>
              </a:rPr>
              <a:t>, 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Отцу служить,</a:t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r>
              <a:rPr lang="ru-RU" sz="2800" dirty="0">
                <a:latin typeface="Calibri"/>
                <a:ea typeface="Calibri"/>
                <a:cs typeface="Times New Roman"/>
              </a:rPr>
              <a:t>Человеком быть.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 descr="C:\Users\Александра\Desktop\мастер класс\т с\семинар 7 кл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902" y="3607068"/>
            <a:ext cx="3680122" cy="276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лександра\Desktop\мастер класс\т с\CAM012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902" y="753144"/>
            <a:ext cx="3927932" cy="235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2489" y="1604159"/>
            <a:ext cx="7272808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 rot="5400000">
            <a:off x="-3079866" y="3096493"/>
            <a:ext cx="6858000" cy="663576"/>
            <a:chOff x="839" y="3521"/>
            <a:chExt cx="3288" cy="323"/>
          </a:xfrm>
        </p:grpSpPr>
        <p:pic>
          <p:nvPicPr>
            <p:cNvPr id="4" name="Picture 15" descr="ЧувОрн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39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6" descr="ЧувОрн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472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Прямоугольник 5"/>
          <p:cNvSpPr/>
          <p:nvPr/>
        </p:nvSpPr>
        <p:spPr>
          <a:xfrm>
            <a:off x="3635896" y="3933056"/>
            <a:ext cx="52565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latin typeface="Calibri"/>
                <a:ea typeface="Calibri"/>
                <a:cs typeface="Times New Roman"/>
              </a:rPr>
              <a:t>И всё, что в жизни мы творим,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Calibri"/>
                <a:ea typeface="Calibri"/>
                <a:cs typeface="Times New Roman"/>
              </a:rPr>
              <a:t>Сполна получат наши дети.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Calibri"/>
                <a:ea typeface="Calibri"/>
                <a:cs typeface="Times New Roman"/>
              </a:rPr>
              <a:t>А жизнь прекрасна, спору нет,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Calibri"/>
                <a:ea typeface="Calibri"/>
                <a:cs typeface="Times New Roman"/>
              </a:rPr>
              <a:t>Закат, рассвет, Плеяды звёзд на небе,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Calibri"/>
                <a:ea typeface="Calibri"/>
                <a:cs typeface="Times New Roman"/>
              </a:rPr>
              <a:t>Сиянье дорогих, любимых глаз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Calibri"/>
                <a:ea typeface="Calibri"/>
                <a:cs typeface="Times New Roman"/>
              </a:rPr>
              <a:t>И чудо – наши дети.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94" y="1240368"/>
            <a:ext cx="3815953" cy="2375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Александра\Desktop\мастер класс\т с\CAM012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218" y="1065679"/>
            <a:ext cx="3578828" cy="214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11152" y="83671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 rot="5400000">
            <a:off x="-3079866" y="3096493"/>
            <a:ext cx="6858000" cy="663576"/>
            <a:chOff x="839" y="3521"/>
            <a:chExt cx="3288" cy="323"/>
          </a:xfrm>
        </p:grpSpPr>
        <p:pic>
          <p:nvPicPr>
            <p:cNvPr id="5" name="Picture 15" descr="ЧувОрн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39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6" descr="ЧувОрн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472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2286000" y="620688"/>
            <a:ext cx="6102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latin typeface="Calibri"/>
                <a:ea typeface="Calibri"/>
                <a:cs typeface="Times New Roman"/>
              </a:rPr>
              <a:t>Будьте внимательнее, дети, слова выбирая!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Calibri"/>
                <a:ea typeface="Calibri"/>
                <a:cs typeface="Times New Roman"/>
              </a:rPr>
              <a:t>Ну а «чувашский язык» – это кладезь, учите,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Calibri"/>
                <a:ea typeface="Calibri"/>
                <a:cs typeface="Times New Roman"/>
              </a:rPr>
              <a:t>В радость владейте и радость несите!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122" name="Picture 2" descr="C:\Users\Александра\Desktop\мастер класс\т с\CAM012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424847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лександра\Desktop\мастер класс\т с\image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213841"/>
            <a:ext cx="4011365" cy="30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11152" y="83671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 rot="5400000">
            <a:off x="-3079866" y="3096493"/>
            <a:ext cx="6858000" cy="663576"/>
            <a:chOff x="839" y="3521"/>
            <a:chExt cx="3288" cy="323"/>
          </a:xfrm>
        </p:grpSpPr>
        <p:pic>
          <p:nvPicPr>
            <p:cNvPr id="5" name="Picture 15" descr="ЧувОрн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39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6" descr="ЧувОрн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472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3995936" y="4869160"/>
            <a:ext cx="48965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Если «чувашский язык» тебе </a:t>
            </a:r>
            <a:endParaRPr lang="ru-RU" sz="2800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/>
            <a:r>
              <a:rPr lang="ru-RU" sz="28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в </a:t>
            </a:r>
            <a:r>
              <a:rPr lang="ru-RU" sz="28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радость – он твой.</a:t>
            </a:r>
          </a:p>
          <a:p>
            <a:pPr lvl="0"/>
            <a:r>
              <a:rPr lang="ru-RU" sz="28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Хоть говори на нём, хоть пой.</a:t>
            </a:r>
            <a:endParaRPr lang="ru-RU" sz="28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6146" name="Picture 2" descr="C:\Users\Александра\Desktop\мастер класс\т с\image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636" y="645133"/>
            <a:ext cx="3421054" cy="22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Александра\Desktop\мастер класс\т с\Рисунок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06" y="1471751"/>
            <a:ext cx="3859667" cy="289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46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11152" y="83671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 rot="5400000">
            <a:off x="-3079866" y="3096493"/>
            <a:ext cx="6858000" cy="663576"/>
            <a:chOff x="839" y="3521"/>
            <a:chExt cx="3288" cy="323"/>
          </a:xfrm>
        </p:grpSpPr>
        <p:pic>
          <p:nvPicPr>
            <p:cNvPr id="5" name="Picture 15" descr="ЧувОрн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39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6" descr="ЧувОрн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472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4531144"/>
            <a:ext cx="77048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«Учителя, которым дети обязаны </a:t>
            </a:r>
            <a:r>
              <a:rPr lang="ru-RU" sz="2800" dirty="0" smtClean="0">
                <a:latin typeface="Times New Roman"/>
                <a:ea typeface="Times New Roman"/>
              </a:rPr>
              <a:t>воспитанием, </a:t>
            </a:r>
          </a:p>
          <a:p>
            <a:pPr algn="ctr"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почтеннее</a:t>
            </a:r>
            <a:r>
              <a:rPr lang="ru-RU" sz="2800" dirty="0">
                <a:latin typeface="Times New Roman"/>
                <a:ea typeface="Times New Roman"/>
              </a:rPr>
              <a:t>, чем родители</a:t>
            </a:r>
            <a:r>
              <a:rPr lang="ru-RU" sz="2800" dirty="0" smtClean="0">
                <a:latin typeface="Times New Roman"/>
                <a:ea typeface="Times New Roman"/>
              </a:rPr>
              <a:t>: </a:t>
            </a:r>
            <a:r>
              <a:rPr lang="ru-RU" sz="2800" dirty="0">
                <a:latin typeface="Times New Roman"/>
                <a:ea typeface="Times New Roman"/>
              </a:rPr>
              <a:t>одни дарят нам </a:t>
            </a:r>
            <a:r>
              <a:rPr lang="ru-RU" sz="2800" dirty="0" smtClean="0">
                <a:latin typeface="Times New Roman"/>
                <a:ea typeface="Times New Roman"/>
              </a:rPr>
              <a:t>только жизнь,  </a:t>
            </a:r>
            <a:r>
              <a:rPr lang="ru-RU" sz="2800" dirty="0">
                <a:latin typeface="Times New Roman"/>
                <a:ea typeface="Times New Roman"/>
              </a:rPr>
              <a:t>а другие – добрую </a:t>
            </a:r>
            <a:r>
              <a:rPr lang="ru-RU" sz="2800" dirty="0" smtClean="0">
                <a:latin typeface="Times New Roman"/>
                <a:ea typeface="Times New Roman"/>
              </a:rPr>
              <a:t>жизнь»</a:t>
            </a:r>
          </a:p>
          <a:p>
            <a:pPr algn="r"/>
            <a:r>
              <a:rPr lang="ru-RU" sz="2400" dirty="0">
                <a:latin typeface="Times New Roman"/>
                <a:ea typeface="Times New Roman"/>
              </a:rPr>
              <a:t>Аристотель</a:t>
            </a:r>
          </a:p>
          <a:p>
            <a:pPr algn="r"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                                                                        </a:t>
            </a:r>
            <a:r>
              <a:rPr lang="ru-RU" dirty="0" smtClean="0">
                <a:latin typeface="Times New Roman"/>
                <a:ea typeface="Times New Roman"/>
              </a:rPr>
              <a:t>           </a:t>
            </a:r>
            <a:r>
              <a:rPr lang="ru-RU" sz="2400" dirty="0" smtClean="0">
                <a:latin typeface="Times New Roman"/>
                <a:ea typeface="Times New Roman"/>
              </a:rPr>
              <a:t> 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7171" name="Picture 3" descr="C:\Users\Александра\Desktop\мастер класс\т с\CAM012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38531"/>
            <a:ext cx="3522450" cy="211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лександра\Desktop\мастер класс\т с\CAM012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132" y="2302304"/>
            <a:ext cx="3829736" cy="2297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00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11152" y="83671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 rot="5400000">
            <a:off x="-3079866" y="3096493"/>
            <a:ext cx="6858000" cy="663576"/>
            <a:chOff x="839" y="3521"/>
            <a:chExt cx="3288" cy="323"/>
          </a:xfrm>
        </p:grpSpPr>
        <p:pic>
          <p:nvPicPr>
            <p:cNvPr id="5" name="Picture 15" descr="ЧувОрн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39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6" descr="ЧувОрн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472" y="3521"/>
              <a:ext cx="1655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7604" y="4509120"/>
            <a:ext cx="712879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«Самым важным явлением в </a:t>
            </a:r>
            <a:r>
              <a:rPr lang="ru-RU" sz="2800" dirty="0" smtClean="0">
                <a:latin typeface="Times New Roman"/>
                <a:ea typeface="Times New Roman"/>
              </a:rPr>
              <a:t>школе, самым </a:t>
            </a:r>
            <a:r>
              <a:rPr lang="ru-RU" sz="2800" dirty="0">
                <a:latin typeface="Times New Roman"/>
                <a:ea typeface="Times New Roman"/>
              </a:rPr>
              <a:t>поучительным предметом, </a:t>
            </a:r>
          </a:p>
          <a:p>
            <a:pPr algn="ctr"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самым живым примером для </a:t>
            </a:r>
            <a:r>
              <a:rPr lang="ru-RU" sz="2800" dirty="0" smtClean="0">
                <a:latin typeface="Times New Roman"/>
                <a:ea typeface="Times New Roman"/>
              </a:rPr>
              <a:t>ученика является </a:t>
            </a:r>
            <a:r>
              <a:rPr lang="ru-RU" sz="2800" dirty="0">
                <a:latin typeface="Times New Roman"/>
                <a:ea typeface="Times New Roman"/>
              </a:rPr>
              <a:t>сам учитель» </a:t>
            </a:r>
          </a:p>
          <a:p>
            <a:pPr algn="r"/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Фридрих Адольф Вильгельм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Дистервег</a:t>
            </a:r>
            <a:endParaRPr lang="ru-RU" sz="2400" dirty="0"/>
          </a:p>
        </p:txBody>
      </p:sp>
      <p:pic>
        <p:nvPicPr>
          <p:cNvPr id="8195" name="Picture 3" descr="C:\Users\Александра\Desktop\мастер класс\т с\CAM012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91" y="417929"/>
            <a:ext cx="3938332" cy="254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Александра\Desktop\мастер класс\т с\CAM011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23606"/>
            <a:ext cx="4427984" cy="265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26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161</TotalTime>
  <Words>196</Words>
  <Application>Microsoft Office PowerPoint</Application>
  <PresentationFormat>Экран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Родной язык – неисчерпаемый родник.                                                                                           Язык – есть исповедь народа,                                                                                           В нём слышится его природа,                                                                                          Его душа и быт родной…(П. А.Вяземский)</dc:title>
  <dc:creator>Vera84</dc:creator>
  <cp:lastModifiedBy>Александра</cp:lastModifiedBy>
  <cp:revision>18</cp:revision>
  <dcterms:created xsi:type="dcterms:W3CDTF">2016-02-14T11:04:08Z</dcterms:created>
  <dcterms:modified xsi:type="dcterms:W3CDTF">2016-02-15T16:01:22Z</dcterms:modified>
</cp:coreProperties>
</file>